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9" r:id="rId7"/>
    <p:sldId id="260" r:id="rId8"/>
    <p:sldId id="262" r:id="rId9"/>
    <p:sldId id="266" r:id="rId10"/>
    <p:sldId id="261" r:id="rId11"/>
    <p:sldId id="263" r:id="rId12"/>
    <p:sldId id="264" r:id="rId13"/>
    <p:sldId id="265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56"/>
  </p:normalViewPr>
  <p:slideViewPr>
    <p:cSldViewPr>
      <p:cViewPr varScale="1">
        <p:scale>
          <a:sx n="89" d="100"/>
          <a:sy n="89" d="100"/>
        </p:scale>
        <p:origin x="14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152A-9B6B-4671-9B02-605B1175165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946A-0533-46B8-9664-F03092D55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152A-9B6B-4671-9B02-605B1175165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946A-0533-46B8-9664-F03092D55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152A-9B6B-4671-9B02-605B1175165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946A-0533-46B8-9664-F03092D55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152A-9B6B-4671-9B02-605B1175165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946A-0533-46B8-9664-F03092D55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152A-9B6B-4671-9B02-605B1175165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946A-0533-46B8-9664-F03092D55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152A-9B6B-4671-9B02-605B1175165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946A-0533-46B8-9664-F03092D55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152A-9B6B-4671-9B02-605B1175165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946A-0533-46B8-9664-F03092D55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152A-9B6B-4671-9B02-605B1175165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946A-0533-46B8-9664-F03092D55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152A-9B6B-4671-9B02-605B1175165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946A-0533-46B8-9664-F03092D55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152A-9B6B-4671-9B02-605B1175165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946A-0533-46B8-9664-F03092D55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152A-9B6B-4671-9B02-605B1175165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946A-0533-46B8-9664-F03092D55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2152A-9B6B-4671-9B02-605B1175165B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6946A-0533-46B8-9664-F03092D55A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FA4D8-21F3-0E41-83B5-C9F458D45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93987"/>
            <a:ext cx="5256584" cy="1470025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Речевое развитие у детей</a:t>
            </a:r>
            <a:b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</a:b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3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4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лет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81B1E8-9ECD-754C-9BE5-DAE63D3B5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55160" cy="576064"/>
          </a:xfrm>
        </p:spPr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C00000"/>
                </a:solidFill>
              </a:rPr>
              <a:t>Уважаемые родители, предлагаю Вам подборку игр и упражнений для</a:t>
            </a:r>
            <a:br>
              <a:rPr lang="ru-RU" sz="2700" b="1" u="sng" dirty="0">
                <a:solidFill>
                  <a:srgbClr val="C00000"/>
                </a:solidFill>
              </a:rPr>
            </a:br>
            <a:r>
              <a:rPr lang="ru-RU" sz="2700" b="1" u="sng" dirty="0">
                <a:solidFill>
                  <a:srgbClr val="C00000"/>
                </a:solidFill>
              </a:rPr>
              <a:t>стимуляции речи:</a:t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568952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u="sng" dirty="0">
                <a:solidFill>
                  <a:srgbClr val="C00000"/>
                </a:solidFill>
              </a:rPr>
              <a:t>Упражнения:</a:t>
            </a:r>
          </a:p>
          <a:p>
            <a:pPr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«Часики - тик-так». Сделать улыбку, приоткрыть рот, затем кончиком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языка поочередно дотрагиваться до уголков рта.</a:t>
            </a:r>
          </a:p>
          <a:p>
            <a:pPr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«Чистим зубки». Улыбнуться, приоткрыть рот, далее кончиком языка,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достаточно сильно его прижимая, чистим внутреннюю часть зубов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нижнего ряда (7-10 раз). Это же упражнение повторить с зубами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верхнего ряда (7-10 раз)</a:t>
            </a:r>
          </a:p>
          <a:p>
            <a:pPr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 «Птенцы». Широко открывать и закрывать рот.</a:t>
            </a:r>
          </a:p>
          <a:p>
            <a:pPr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«Шарик».Надуть щёки, сдуть щёки.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068706-7D97-4B4D-BAFF-32DFC288A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712266"/>
            <a:ext cx="8219256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>
                <a:solidFill>
                  <a:srgbClr val="C00000"/>
                </a:solidFill>
              </a:rPr>
              <a:t>Упражнения:</a:t>
            </a:r>
          </a:p>
          <a:p>
            <a:pPr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marL="914400" indent="-914400">
              <a:buNone/>
            </a:pPr>
            <a:r>
              <a:rPr lang="ru-RU" sz="2000" dirty="0">
                <a:solidFill>
                  <a:srgbClr val="C00000"/>
                </a:solidFill>
              </a:rPr>
              <a:t> «Улыбка». Сильно растянуть губы в улыбке, но зубы при этом не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должны быть видны. Удержать улыбку 30 секунд.</a:t>
            </a:r>
          </a:p>
          <a:p>
            <a:pPr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«Заборчик». Сильно улыбнуться, чтобы были видны зубки, удержать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улыбку.</a:t>
            </a:r>
          </a:p>
          <a:p>
            <a:pPr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 «Трубочка». Открыть ротик, высунуть язычок и постараться загнуть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его боковые края вверх в виде трубочки, удержать его в таком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положении 30 секунд.</a:t>
            </a:r>
          </a:p>
          <a:p>
            <a:pPr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«Бублик».Зубы сомкнуть. Губы округлить и чуть вытянуть вперед так,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чтобы верхние и нижние резцы были видны. Удерживать.</a:t>
            </a:r>
          </a:p>
          <a:p>
            <a:pPr>
              <a:buNone/>
            </a:pPr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101D75-C92B-FF4A-921B-F7D725A3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32"/>
            <a:ext cx="9144000" cy="68609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Игры: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7811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100" u="sng" dirty="0">
                <a:solidFill>
                  <a:srgbClr val="C00000"/>
                </a:solidFill>
              </a:rPr>
              <a:t>«</a:t>
            </a:r>
            <a:r>
              <a:rPr lang="ru-RU" sz="2600" u="sng" dirty="0">
                <a:solidFill>
                  <a:srgbClr val="C00000"/>
                </a:solidFill>
              </a:rPr>
              <a:t>Назови одним словом»</a:t>
            </a:r>
          </a:p>
          <a:p>
            <a:pPr>
              <a:buNone/>
            </a:pPr>
            <a:endParaRPr lang="ru-RU" sz="3000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600" u="sng" dirty="0">
                <a:solidFill>
                  <a:srgbClr val="C00000"/>
                </a:solidFill>
              </a:rPr>
              <a:t>Надо назвать одним словом серию картинок.</a:t>
            </a:r>
          </a:p>
          <a:p>
            <a:pPr algn="ctr">
              <a:buNone/>
            </a:pPr>
            <a:r>
              <a:rPr lang="ru-RU" sz="2600" dirty="0">
                <a:solidFill>
                  <a:srgbClr val="C00000"/>
                </a:solidFill>
              </a:rPr>
              <a:t>Например, яблоко, груша, мандарин, дыня – это фрукты.</a:t>
            </a:r>
          </a:p>
          <a:p>
            <a:pPr algn="ctr">
              <a:buNone/>
            </a:pPr>
            <a:r>
              <a:rPr lang="ru-RU" sz="2600" dirty="0">
                <a:solidFill>
                  <a:srgbClr val="C00000"/>
                </a:solidFill>
              </a:rPr>
              <a:t>Помидор, огурец, картофель, свекла – это...</a:t>
            </a:r>
          </a:p>
          <a:p>
            <a:pPr algn="ctr">
              <a:buNone/>
            </a:pPr>
            <a:r>
              <a:rPr lang="ru-RU" sz="2600" dirty="0">
                <a:solidFill>
                  <a:srgbClr val="C00000"/>
                </a:solidFill>
              </a:rPr>
              <a:t>Сапоги, сандалии, ботинки, тапки – это…</a:t>
            </a:r>
          </a:p>
          <a:p>
            <a:pPr algn="ctr">
              <a:buNone/>
            </a:pPr>
            <a:r>
              <a:rPr lang="ru-RU" sz="2600" u="sng" dirty="0">
                <a:solidFill>
                  <a:srgbClr val="C00000"/>
                </a:solidFill>
              </a:rPr>
              <a:t>После воспроизведения обобщающего слова предлагается назвать и другие</a:t>
            </a:r>
          </a:p>
          <a:p>
            <a:pPr algn="ctr">
              <a:buNone/>
            </a:pPr>
            <a:r>
              <a:rPr lang="ru-RU" sz="2600" u="sng" dirty="0">
                <a:solidFill>
                  <a:srgbClr val="C00000"/>
                </a:solidFill>
              </a:rPr>
              <a:t>предметы, которые относятся к той же тематической группе,</a:t>
            </a:r>
          </a:p>
          <a:p>
            <a:pPr algn="ctr">
              <a:buNone/>
            </a:pPr>
            <a:r>
              <a:rPr lang="ru-RU" sz="2600" dirty="0">
                <a:solidFill>
                  <a:srgbClr val="C00000"/>
                </a:solidFill>
              </a:rPr>
              <a:t>например, банан, апельсин.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17F3D7-D5E5-914E-9EA8-3ABF622D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2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b="1" u="sng" dirty="0">
                <a:solidFill>
                  <a:srgbClr val="C00000"/>
                </a:solidFill>
              </a:rPr>
              <a:t>Игры: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854" y="1886005"/>
            <a:ext cx="8496944" cy="4525963"/>
          </a:xfrm>
        </p:spPr>
        <p:txBody>
          <a:bodyPr/>
          <a:lstStyle/>
          <a:p>
            <a:pPr>
              <a:buNone/>
            </a:pPr>
            <a:r>
              <a:rPr lang="ru-RU" sz="2400" u="sng" dirty="0">
                <a:solidFill>
                  <a:srgbClr val="C00000"/>
                </a:solidFill>
              </a:rPr>
              <a:t>«Назови лишнее слово»</a:t>
            </a:r>
          </a:p>
          <a:p>
            <a:pPr>
              <a:buNone/>
            </a:pPr>
            <a:endParaRPr lang="ru-RU" sz="2400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u="sng" dirty="0">
                <a:solidFill>
                  <a:srgbClr val="C00000"/>
                </a:solidFill>
              </a:rPr>
              <a:t>Взрослый называет слова и предлагает ребенку назвать «лишнее» слово, а затем объяснить, почему это слово «лишнее».</a:t>
            </a:r>
          </a:p>
          <a:p>
            <a:pPr algn="ctr">
              <a:buNone/>
            </a:pPr>
            <a:endParaRPr lang="ru-RU" sz="2400" u="sng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Сапоги, ботинки, банан, туфли.</a:t>
            </a:r>
          </a:p>
          <a:p>
            <a:pPr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Кастрюля, сковорода, яблоко, миска.</a:t>
            </a:r>
          </a:p>
          <a:p>
            <a:pPr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Яблоко, огурец, груша, апельсин.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434B07-44EA-044D-B9A9-BA5038E45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37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7" y="399656"/>
            <a:ext cx="5184576" cy="2476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</a:rPr>
              <a:t>«Придумай слово»</a:t>
            </a:r>
            <a:endParaRPr lang="ru-RU" sz="2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C00000"/>
                </a:solidFill>
              </a:rPr>
              <a:t>Давай придумаем тёплые слова (батарея, чай, солнце)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C00000"/>
                </a:solidFill>
              </a:rPr>
              <a:t>-холодные слова( </a:t>
            </a:r>
            <a:r>
              <a:rPr lang="ru-RU" sz="2000" dirty="0" err="1">
                <a:solidFill>
                  <a:srgbClr val="C00000"/>
                </a:solidFill>
              </a:rPr>
              <a:t>снег,мороз</a:t>
            </a:r>
            <a:r>
              <a:rPr lang="ru-RU" sz="2000" dirty="0">
                <a:solidFill>
                  <a:srgbClr val="C00000"/>
                </a:solidFill>
              </a:rPr>
              <a:t>, лёд, ветер)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C00000"/>
                </a:solidFill>
              </a:rPr>
              <a:t>-круглые слова (шар, мяч, часы, луна.)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C00000"/>
                </a:solidFill>
              </a:rPr>
              <a:t>-колючие слова(укол, ёж, комар) и т.д.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CB536-F2D1-B741-91B5-A50F402CFFC7}"/>
              </a:ext>
            </a:extLst>
          </p:cNvPr>
          <p:cNvSpPr txBox="1"/>
          <p:nvPr/>
        </p:nvSpPr>
        <p:spPr>
          <a:xfrm>
            <a:off x="3871504" y="4519352"/>
            <a:ext cx="5281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«Разные вопросы»</a:t>
            </a:r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</a:rPr>
              <a:t>Сидя на полу, перекатывая мяч друг другу . задаём вопросы: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</a:rPr>
              <a:t>-Где растут листья? (на ветке)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</a:rPr>
              <a:t>-Где растут ветки? (на дереве)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</a:rPr>
              <a:t>-Где растут деревья? ( в лесу, у дома и т.д.)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D3FAB-DD5C-CE41-92AD-D62171ACAA9A}"/>
              </a:ext>
            </a:extLst>
          </p:cNvPr>
          <p:cNvSpPr txBox="1"/>
          <p:nvPr/>
        </p:nvSpPr>
        <p:spPr>
          <a:xfrm>
            <a:off x="4932040" y="2288702"/>
            <a:ext cx="36724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 «</a:t>
            </a:r>
            <a:r>
              <a:rPr lang="ru-RU" sz="2000" b="1" dirty="0">
                <a:solidFill>
                  <a:srgbClr val="C00000"/>
                </a:solidFill>
              </a:rPr>
              <a:t>Доскажи словечко»</a:t>
            </a:r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</a:rPr>
              <a:t>Говорите первый слог- ребёнок говорит окончание.(</a:t>
            </a:r>
            <a:r>
              <a:rPr lang="ru-RU" sz="2000" dirty="0" err="1">
                <a:solidFill>
                  <a:srgbClr val="C00000"/>
                </a:solidFill>
              </a:rPr>
              <a:t>лу</a:t>
            </a:r>
            <a:r>
              <a:rPr lang="ru-RU" sz="2000" dirty="0">
                <a:solidFill>
                  <a:srgbClr val="C00000"/>
                </a:solidFill>
              </a:rPr>
              <a:t>-на, </a:t>
            </a:r>
            <a:r>
              <a:rPr lang="ru-RU" sz="2000" dirty="0" err="1">
                <a:solidFill>
                  <a:srgbClr val="C00000"/>
                </a:solidFill>
              </a:rPr>
              <a:t>лу-жа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dirty="0" err="1">
                <a:solidFill>
                  <a:srgbClr val="C00000"/>
                </a:solidFill>
              </a:rPr>
              <a:t>Ма-ша</a:t>
            </a:r>
            <a:r>
              <a:rPr lang="ru-RU" sz="2000" dirty="0">
                <a:solidFill>
                  <a:srgbClr val="C00000"/>
                </a:solidFill>
              </a:rPr>
              <a:t>- </a:t>
            </a:r>
            <a:r>
              <a:rPr lang="ru-RU" sz="2000" dirty="0" err="1">
                <a:solidFill>
                  <a:srgbClr val="C00000"/>
                </a:solidFill>
              </a:rPr>
              <a:t>ма-ма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r>
              <a:rPr lang="ru-RU" sz="2000" dirty="0" err="1">
                <a:solidFill>
                  <a:srgbClr val="C00000"/>
                </a:solidFill>
              </a:rPr>
              <a:t>Ма-рина</a:t>
            </a:r>
            <a:r>
              <a:rPr lang="ru-RU" sz="2000" dirty="0">
                <a:solidFill>
                  <a:srgbClr val="C00000"/>
                </a:solidFill>
              </a:rPr>
              <a:t> и т.д.</a:t>
            </a:r>
          </a:p>
        </p:txBody>
      </p:sp>
      <p:cxnSp>
        <p:nvCxnSpPr>
          <p:cNvPr id="8" name="Скругленная соединительная линия 7">
            <a:extLst>
              <a:ext uri="{FF2B5EF4-FFF2-40B4-BE49-F238E27FC236}">
                <a16:creationId xmlns:a16="http://schemas.microsoft.com/office/drawing/2014/main" id="{0D14C96A-7625-0249-BC1E-1F1D6D01EA52}"/>
              </a:ext>
            </a:extLst>
          </p:cNvPr>
          <p:cNvCxnSpPr/>
          <p:nvPr/>
        </p:nvCxnSpPr>
        <p:spPr>
          <a:xfrm>
            <a:off x="1979712" y="2708920"/>
            <a:ext cx="2376264" cy="36004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>
            <a:extLst>
              <a:ext uri="{FF2B5EF4-FFF2-40B4-BE49-F238E27FC236}">
                <a16:creationId xmlns:a16="http://schemas.microsoft.com/office/drawing/2014/main" id="{EC986868-C558-C34E-B54E-696E0498E9EA}"/>
              </a:ext>
            </a:extLst>
          </p:cNvPr>
          <p:cNvCxnSpPr/>
          <p:nvPr/>
        </p:nvCxnSpPr>
        <p:spPr>
          <a:xfrm>
            <a:off x="5959122" y="3789040"/>
            <a:ext cx="917134" cy="730312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E8D05B-703B-EC48-AEA3-3128C13E5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637"/>
            <a:ext cx="9160007" cy="626739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A94F7-B949-864A-A360-1F43F85E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03" y="2564904"/>
            <a:ext cx="7707197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533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E7DB5-E656-1F45-BDC5-380FD1EA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A078384-EA0E-1B4B-944E-AFEE5EFA4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3611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7875F2-5E20-564F-8CD2-37C4C5A4D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37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424936" cy="5030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u="sng" dirty="0">
                <a:solidFill>
                  <a:srgbClr val="C00000"/>
                </a:solidFill>
              </a:rPr>
              <a:t>Цель</a:t>
            </a: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  <a:p>
            <a:endParaRPr lang="ru-RU" sz="2400" dirty="0"/>
          </a:p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Познакомить родителей с характерными особенностями развития речи детей </a:t>
            </a:r>
            <a:r>
              <a:rPr lang="en-US" sz="2400" dirty="0">
                <a:solidFill>
                  <a:srgbClr val="C00000"/>
                </a:solidFill>
              </a:rPr>
              <a:t>3</a:t>
            </a:r>
            <a:r>
              <a:rPr lang="ru-RU" sz="2400" dirty="0">
                <a:solidFill>
                  <a:srgbClr val="C00000"/>
                </a:solidFill>
              </a:rPr>
              <a:t> – </a:t>
            </a:r>
            <a:r>
              <a:rPr lang="en-US" sz="2400" dirty="0">
                <a:solidFill>
                  <a:srgbClr val="C00000"/>
                </a:solidFill>
              </a:rPr>
              <a:t>4</a:t>
            </a:r>
            <a:r>
              <a:rPr lang="ru-RU" sz="2400" dirty="0">
                <a:solidFill>
                  <a:srgbClr val="C00000"/>
                </a:solidFill>
              </a:rPr>
              <a:t> лет; нормами речевого развития детей данной возрастной группы; отклонениями в речевом развитии; методами развития речевых навыков; речевыми играми для детей данной возрастной категории</a:t>
            </a:r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7098CB1D-E846-E74E-9B64-283EE3672517}"/>
              </a:ext>
            </a:extLst>
          </p:cNvPr>
          <p:cNvSpPr/>
          <p:nvPr/>
        </p:nvSpPr>
        <p:spPr>
          <a:xfrm>
            <a:off x="4154033" y="1279301"/>
            <a:ext cx="411652" cy="1224136"/>
          </a:xfrm>
          <a:prstGeom prst="downArrow">
            <a:avLst>
              <a:gd name="adj1" fmla="val 51314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B51ADC-B8D8-1A46-9668-AA14C7B76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" y="0"/>
            <a:ext cx="913137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018"/>
            <a:ext cx="84969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u="sng" dirty="0">
                <a:solidFill>
                  <a:srgbClr val="C00000"/>
                </a:solidFill>
              </a:rPr>
              <a:t>- Речевое развитие -</a:t>
            </a:r>
            <a:endParaRPr lang="ru-RU" sz="2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600" dirty="0"/>
          </a:p>
          <a:p>
            <a:pPr marL="0" indent="0" algn="ctr">
              <a:buNone/>
            </a:pPr>
            <a:r>
              <a:rPr lang="ru-RU" sz="2600" dirty="0">
                <a:solidFill>
                  <a:srgbClr val="C00000"/>
                </a:solidFill>
              </a:rPr>
              <a:t>Одна из важнейших задач дошкольного воспитания. Поскольку развивая детскую речь, мы расширяем не только речевые возможности ребенка, но и непосредственно влияем его интеллектуальные способности, внимание, память, кругозор и другие аспекты жизнедеятельности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E71073-F48B-934F-8D76-D13589DA2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677754"/>
            <a:ext cx="7560840" cy="922114"/>
          </a:xfrm>
        </p:spPr>
        <p:txBody>
          <a:bodyPr>
            <a:noAutofit/>
          </a:bodyPr>
          <a:lstStyle/>
          <a:p>
            <a:r>
              <a:rPr lang="ru-RU" sz="2800" b="1" i="1" u="sng" dirty="0">
                <a:solidFill>
                  <a:srgbClr val="C00000"/>
                </a:solidFill>
              </a:rPr>
              <a:t>Характерные особенности развития речи детей </a:t>
            </a:r>
            <a:r>
              <a:rPr lang="en-US" sz="2800" b="1" i="1" u="sng" dirty="0">
                <a:solidFill>
                  <a:srgbClr val="C00000"/>
                </a:solidFill>
              </a:rPr>
              <a:t>3</a:t>
            </a:r>
            <a:r>
              <a:rPr lang="ru-RU" sz="2800" b="1" i="1" u="sng" dirty="0">
                <a:solidFill>
                  <a:srgbClr val="C00000"/>
                </a:solidFill>
              </a:rPr>
              <a:t> – </a:t>
            </a:r>
            <a:r>
              <a:rPr lang="en-US" sz="2800" b="1" i="1" u="sng" dirty="0">
                <a:solidFill>
                  <a:srgbClr val="C00000"/>
                </a:solidFill>
              </a:rPr>
              <a:t>4</a:t>
            </a:r>
            <a:r>
              <a:rPr lang="ru-RU" sz="2800" b="1" i="1" u="sng" dirty="0">
                <a:solidFill>
                  <a:srgbClr val="C00000"/>
                </a:solidFill>
              </a:rPr>
              <a:t> лет</a:t>
            </a:r>
            <a:endParaRPr lang="ru-RU" sz="2800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8072" y="2325611"/>
            <a:ext cx="7847856" cy="621392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Фразовая речь ребенка усложняется, становится разнообразней, правильнее, богаче.</a:t>
            </a: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Активный и пассивный словарный запас непрерывно увеличивается.</a:t>
            </a: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Уменьшается количество сокращений, перестановок, пропусков, появляются слова, образованные по аналогии.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31180-E3AD-B04E-8632-E4B7BF0E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126B16E-C03E-7149-B850-7F061E82D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5" y="52301"/>
            <a:ext cx="9162356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B58A31-D881-6F46-98F8-C837A214A991}"/>
              </a:ext>
            </a:extLst>
          </p:cNvPr>
          <p:cNvSpPr/>
          <p:nvPr/>
        </p:nvSpPr>
        <p:spPr>
          <a:xfrm>
            <a:off x="678396" y="2273853"/>
            <a:ext cx="80752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довольно легко запоминают и рассказывают сказки, стихи, передают содержание картинок, могут отвечать на вопросы по содержанию литературных произведений, передавать своими словами личные впечатления.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Речь становится более связной и последовательной; совершенствуются понимание смысловой стороны речи, синтаксическая структура предложений, звуковая сторона речи, т.е. все те умения, которые необходимы для развития связной речи.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3B27D2-45B2-DD45-9BBF-291CCC17E47E}"/>
              </a:ext>
            </a:extLst>
          </p:cNvPr>
          <p:cNvSpPr/>
          <p:nvPr/>
        </p:nvSpPr>
        <p:spPr>
          <a:xfrm>
            <a:off x="899592" y="858747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C00000"/>
                </a:solidFill>
              </a:rPr>
              <a:t>Характерные особенности развития речи </a:t>
            </a:r>
          </a:p>
          <a:p>
            <a:pPr algn="ctr"/>
            <a:r>
              <a:rPr lang="ru-RU" sz="2400" b="1" i="1" u="sng" dirty="0">
                <a:solidFill>
                  <a:srgbClr val="C00000"/>
                </a:solidFill>
              </a:rPr>
              <a:t>детей </a:t>
            </a:r>
            <a:r>
              <a:rPr lang="en-US" sz="2400" b="1" i="1" u="sng" dirty="0">
                <a:solidFill>
                  <a:srgbClr val="C00000"/>
                </a:solidFill>
              </a:rPr>
              <a:t>3</a:t>
            </a:r>
            <a:r>
              <a:rPr lang="ru-RU" sz="2400" b="1" i="1" u="sng" dirty="0">
                <a:solidFill>
                  <a:srgbClr val="C00000"/>
                </a:solidFill>
              </a:rPr>
              <a:t> – </a:t>
            </a:r>
            <a:r>
              <a:rPr lang="en-US" sz="2400" b="1" i="1" u="sng" dirty="0">
                <a:solidFill>
                  <a:srgbClr val="C00000"/>
                </a:solidFill>
              </a:rPr>
              <a:t>4</a:t>
            </a:r>
            <a:r>
              <a:rPr lang="ru-RU" sz="2400" b="1" i="1" u="sng" dirty="0">
                <a:solidFill>
                  <a:srgbClr val="C00000"/>
                </a:solidFill>
              </a:rPr>
              <a:t> лет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821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A76BA6-A65F-914E-9C43-52B0085A5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1" y="0"/>
            <a:ext cx="9144000" cy="6822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u="sng" dirty="0">
                <a:solidFill>
                  <a:srgbClr val="C00000"/>
                </a:solidFill>
              </a:rPr>
              <a:t>Нормы речевого развития детей </a:t>
            </a:r>
            <a:r>
              <a:rPr lang="en-US" sz="2400" b="1" i="1" u="sng" dirty="0">
                <a:solidFill>
                  <a:srgbClr val="C00000"/>
                </a:solidFill>
              </a:rPr>
              <a:t>3</a:t>
            </a:r>
            <a:r>
              <a:rPr lang="ru-RU" sz="2400" b="1" i="1" u="sng" dirty="0">
                <a:solidFill>
                  <a:srgbClr val="C00000"/>
                </a:solidFill>
              </a:rPr>
              <a:t> – </a:t>
            </a:r>
            <a:r>
              <a:rPr lang="en-US" sz="2400" b="1" i="1" u="sng" dirty="0">
                <a:solidFill>
                  <a:srgbClr val="C00000"/>
                </a:solidFill>
              </a:rPr>
              <a:t>4</a:t>
            </a:r>
            <a:r>
              <a:rPr lang="ru-RU" sz="2400" b="1" i="1" u="sng" dirty="0">
                <a:solidFill>
                  <a:srgbClr val="C00000"/>
                </a:solidFill>
              </a:rPr>
              <a:t> лет</a:t>
            </a:r>
            <a:endParaRPr lang="ru-RU" sz="2400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1101" y="2857500"/>
            <a:ext cx="6761856" cy="1143000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1. Словарный запас 2000 слов и более.</a:t>
            </a:r>
          </a:p>
          <a:p>
            <a:pPr>
              <a:buNone/>
            </a:pP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2. Бурно развивается «словотворчество».</a:t>
            </a:r>
          </a:p>
          <a:p>
            <a:pPr>
              <a:buNone/>
            </a:pP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3. Проговаривает действия, когда играет один с игрушкой.</a:t>
            </a:r>
          </a:p>
          <a:p>
            <a:pPr>
              <a:buNone/>
            </a:pP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4. Активно использует в речи обобщающие слова, наречия, прилагательные, множественную форму существительных, антонимы, синонимы.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CD1B47-C0E4-594C-9EFA-F8AAA389247C}"/>
              </a:ext>
            </a:extLst>
          </p:cNvPr>
          <p:cNvSpPr/>
          <p:nvPr/>
        </p:nvSpPr>
        <p:spPr>
          <a:xfrm>
            <a:off x="683568" y="1956651"/>
            <a:ext cx="6761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u="sng" dirty="0">
                <a:solidFill>
                  <a:srgbClr val="C00000"/>
                </a:solidFill>
              </a:rPr>
              <a:t>Несмотря на то, что все показатели очень индивидуальны, существуют нормы речевого развития детей </a:t>
            </a:r>
            <a:r>
              <a:rPr lang="en-US" sz="2000" u="sng" dirty="0">
                <a:solidFill>
                  <a:srgbClr val="C00000"/>
                </a:solidFill>
              </a:rPr>
              <a:t>3</a:t>
            </a:r>
            <a:r>
              <a:rPr lang="ru-RU" sz="2000" u="sng" dirty="0">
                <a:solidFill>
                  <a:srgbClr val="C00000"/>
                </a:solidFill>
              </a:rPr>
              <a:t> - </a:t>
            </a:r>
            <a:r>
              <a:rPr lang="en-US" sz="2000" u="sng" dirty="0">
                <a:solidFill>
                  <a:srgbClr val="C00000"/>
                </a:solidFill>
              </a:rPr>
              <a:t>4</a:t>
            </a:r>
            <a:r>
              <a:rPr lang="ru-RU" sz="2000" u="sng" dirty="0">
                <a:solidFill>
                  <a:srgbClr val="C00000"/>
                </a:solidFill>
              </a:rPr>
              <a:t> лет.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1F3EB2-C29A-794A-8BCF-0E93AF3AB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2"/>
            <a:ext cx="9144000" cy="682231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340768"/>
            <a:ext cx="6768752" cy="49239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	5. Называет животных и их детенышей, времена года.</a:t>
            </a:r>
          </a:p>
          <a:p>
            <a:pPr>
              <a:buNone/>
            </a:pP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6. Читает наизусть небольшие стихотворения, пересказывает знакомые сказки с помощью взрослых.</a:t>
            </a:r>
          </a:p>
          <a:p>
            <a:pPr>
              <a:buNone/>
            </a:pP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7. Понимает значение предлогов (в, на, за, по, до, вместо, после и т.д.), союзы (куда, что, когда, сколько и т.д.).</a:t>
            </a:r>
          </a:p>
          <a:p>
            <a:pPr>
              <a:buNone/>
            </a:pP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8. Ребенок проговаривает свистящие (С, З, Ц) и шипящие (Ш, Ж) звуки, иногда наблюдается их смешение в связной речи.</a:t>
            </a:r>
          </a:p>
          <a:p>
            <a:pPr>
              <a:buNone/>
            </a:pP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9. Выговаривает слова из 4 слогов; составляет предложения из 5-8 слов.</a:t>
            </a:r>
          </a:p>
          <a:p>
            <a:pPr>
              <a:buNone/>
            </a:pP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10. Появляется монологическая речь.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DBED3C-F38E-9C46-B689-22A558DA0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660" y="492115"/>
            <a:ext cx="6120680" cy="1001350"/>
          </a:xfrm>
        </p:spPr>
        <p:txBody>
          <a:bodyPr>
            <a:normAutofit/>
          </a:bodyPr>
          <a:lstStyle/>
          <a:p>
            <a:r>
              <a:rPr lang="ru-RU" sz="2000" b="1" i="1" u="sng" dirty="0">
                <a:solidFill>
                  <a:srgbClr val="FF0000"/>
                </a:solidFill>
              </a:rPr>
              <a:t>Отклонения в речевом развитии </a:t>
            </a:r>
            <a:br>
              <a:rPr lang="ru-RU" sz="2000" b="1" i="1" u="sng" dirty="0">
                <a:solidFill>
                  <a:srgbClr val="FF0000"/>
                </a:solidFill>
              </a:rPr>
            </a:br>
            <a:r>
              <a:rPr lang="ru-RU" sz="2000" b="1" i="1" u="sng" dirty="0">
                <a:solidFill>
                  <a:srgbClr val="FF0000"/>
                </a:solidFill>
              </a:rPr>
              <a:t>ребёнка </a:t>
            </a:r>
            <a:r>
              <a:rPr lang="en-US" sz="2000" b="1" i="1" u="sng" dirty="0">
                <a:solidFill>
                  <a:srgbClr val="FF0000"/>
                </a:solidFill>
              </a:rPr>
              <a:t>3</a:t>
            </a:r>
            <a:r>
              <a:rPr lang="ru-RU" sz="2000" b="1" i="1" u="sng" dirty="0">
                <a:solidFill>
                  <a:srgbClr val="FF0000"/>
                </a:solidFill>
              </a:rPr>
              <a:t> – </a:t>
            </a:r>
            <a:r>
              <a:rPr lang="en-US" sz="2000" b="1" i="1" u="sng" dirty="0">
                <a:solidFill>
                  <a:srgbClr val="FF0000"/>
                </a:solidFill>
              </a:rPr>
              <a:t>4</a:t>
            </a:r>
            <a:r>
              <a:rPr lang="ru-RU" sz="2000" b="1" i="1" u="sng" dirty="0">
                <a:solidFill>
                  <a:srgbClr val="FF0000"/>
                </a:solidFill>
              </a:rPr>
              <a:t> лет</a:t>
            </a:r>
            <a:endParaRPr lang="ru-RU" sz="2000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1478" y="4484185"/>
            <a:ext cx="4250571" cy="155652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br>
              <a:rPr lang="ru-RU" u="sng" dirty="0"/>
            </a:br>
            <a:br>
              <a:rPr lang="ru-RU" sz="3800" dirty="0"/>
            </a:br>
            <a:br>
              <a:rPr lang="ru-RU" sz="3800" dirty="0"/>
            </a:br>
            <a:br>
              <a:rPr lang="ru-RU" sz="3800" dirty="0"/>
            </a:br>
            <a:br>
              <a:rPr lang="ru-RU" sz="3800" dirty="0"/>
            </a:br>
            <a:br>
              <a:rPr lang="ru-RU" sz="7200" dirty="0"/>
            </a:br>
            <a:r>
              <a:rPr lang="ru-RU" sz="7200" dirty="0">
                <a:solidFill>
                  <a:srgbClr val="FF0000"/>
                </a:solidFill>
              </a:rPr>
              <a:t> Сложности с составлением кратких рассказов и пересказами маленьких текстов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48FDE0-DEE7-544D-B222-2F4CD6EEDFF1}"/>
              </a:ext>
            </a:extLst>
          </p:cNvPr>
          <p:cNvSpPr/>
          <p:nvPr/>
        </p:nvSpPr>
        <p:spPr>
          <a:xfrm>
            <a:off x="-34163" y="22004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 Лексические нарушения: бедность словарного запаса, неправильное понимание смысла и значения слова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C6AB72-E80D-C740-BADB-4A96B971D0C9}"/>
              </a:ext>
            </a:extLst>
          </p:cNvPr>
          <p:cNvSpPr/>
          <p:nvPr/>
        </p:nvSpPr>
        <p:spPr>
          <a:xfrm>
            <a:off x="2286000" y="13648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u="sng" dirty="0">
                <a:solidFill>
                  <a:srgbClr val="C00000"/>
                </a:solidFill>
              </a:rPr>
              <a:t>Вас должны насторожить следующие показатели: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F5F5EB-D75B-4548-AD28-1E6E9E95CDA4}"/>
              </a:ext>
            </a:extLst>
          </p:cNvPr>
          <p:cNvSpPr/>
          <p:nvPr/>
        </p:nvSpPr>
        <p:spPr>
          <a:xfrm>
            <a:off x="179512" y="34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Нарушения структуры слов: перестановки или пропуски слогов при произношении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C3DD7B-3084-DF41-B245-A3B505CD977F}"/>
              </a:ext>
            </a:extLst>
          </p:cNvPr>
          <p:cNvSpPr/>
          <p:nvPr/>
        </p:nvSpPr>
        <p:spPr>
          <a:xfrm>
            <a:off x="4502041" y="2128510"/>
            <a:ext cx="42722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Ритмические отклонения: </a:t>
            </a:r>
            <a:r>
              <a:rPr lang="ru-RU" dirty="0" err="1">
                <a:solidFill>
                  <a:srgbClr val="FF0000"/>
                </a:solidFill>
              </a:rPr>
              <a:t>послоговое</a:t>
            </a:r>
            <a:r>
              <a:rPr lang="ru-RU" dirty="0">
                <a:solidFill>
                  <a:srgbClr val="FF0000"/>
                </a:solidFill>
              </a:rPr>
              <a:t> произношение слов, слишком быстрый или наоборот слишком медленный темп речи, запинки и необоснованные паузы, заикание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DA57768-897C-CA46-B359-9B8A115EB820}"/>
              </a:ext>
            </a:extLst>
          </p:cNvPr>
          <p:cNvSpPr/>
          <p:nvPr/>
        </p:nvSpPr>
        <p:spPr>
          <a:xfrm>
            <a:off x="1259632" y="4300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 Проблемы с произношением: пропуск и замена звуков («Р» на «Л» или «Й»; «Л» на «ЛЬ»), нечеткое произношение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3776C4-A7A8-4842-BD19-A804488F78B3}"/>
              </a:ext>
            </a:extLst>
          </p:cNvPr>
          <p:cNvSpPr/>
          <p:nvPr/>
        </p:nvSpPr>
        <p:spPr>
          <a:xfrm>
            <a:off x="5164796" y="3708735"/>
            <a:ext cx="356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Неправильное построение предложений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965</Words>
  <Application>Microsoft Macintosh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Batang</vt:lpstr>
      <vt:lpstr>Arial</vt:lpstr>
      <vt:lpstr>Calibri</vt:lpstr>
      <vt:lpstr>Times New Roman</vt:lpstr>
      <vt:lpstr>Тема Office</vt:lpstr>
      <vt:lpstr>Речевое развитие у детей 3-4 лет</vt:lpstr>
      <vt:lpstr>Презентация PowerPoint</vt:lpstr>
      <vt:lpstr>Презентация PowerPoint</vt:lpstr>
      <vt:lpstr>Презентация PowerPoint</vt:lpstr>
      <vt:lpstr>Характерные особенности развития речи детей 3 – 4 лет</vt:lpstr>
      <vt:lpstr>Презентация PowerPoint</vt:lpstr>
      <vt:lpstr>Нормы речевого развития детей 3 – 4 лет</vt:lpstr>
      <vt:lpstr>Презентация PowerPoint</vt:lpstr>
      <vt:lpstr>Отклонения в речевом развитии  ребёнка 3 – 4 лет</vt:lpstr>
      <vt:lpstr>Уважаемые родители, предлагаю Вам подборку игр и упражнений для стимуляции речи: </vt:lpstr>
      <vt:lpstr>Презентация PowerPoint</vt:lpstr>
      <vt:lpstr>Игры: </vt:lpstr>
      <vt:lpstr>Игры: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Речевое развитие у детей 4-5 лет</dc:title>
  <dc:creator>Asus</dc:creator>
  <cp:lastModifiedBy>Microsoft Office User</cp:lastModifiedBy>
  <cp:revision>10</cp:revision>
  <dcterms:created xsi:type="dcterms:W3CDTF">2021-02-11T11:57:25Z</dcterms:created>
  <dcterms:modified xsi:type="dcterms:W3CDTF">2021-02-12T10:33:19Z</dcterms:modified>
</cp:coreProperties>
</file>